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9"/>
  </p:notesMasterIdLst>
  <p:sldIdLst>
    <p:sldId id="257" r:id="rId5"/>
    <p:sldId id="258" r:id="rId6"/>
    <p:sldId id="271" r:id="rId7"/>
    <p:sldId id="291" r:id="rId8"/>
    <p:sldId id="276" r:id="rId9"/>
    <p:sldId id="287" r:id="rId10"/>
    <p:sldId id="292" r:id="rId11"/>
    <p:sldId id="280" r:id="rId12"/>
    <p:sldId id="293" r:id="rId13"/>
    <p:sldId id="281" r:id="rId14"/>
    <p:sldId id="294" r:id="rId15"/>
    <p:sldId id="282" r:id="rId16"/>
    <p:sldId id="283" r:id="rId17"/>
    <p:sldId id="295" r:id="rId18"/>
    <p:sldId id="284" r:id="rId19"/>
    <p:sldId id="289" r:id="rId20"/>
    <p:sldId id="296" r:id="rId21"/>
    <p:sldId id="285" r:id="rId22"/>
    <p:sldId id="286" r:id="rId23"/>
    <p:sldId id="297" r:id="rId24"/>
    <p:sldId id="290" r:id="rId25"/>
    <p:sldId id="298" r:id="rId26"/>
    <p:sldId id="288" r:id="rId27"/>
    <p:sldId id="275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SamsungOne 450C" panose="020B0506030303020204" charset="0"/>
      <p:regular r:id="rId34"/>
    </p:embeddedFont>
    <p:embeddedFont>
      <p:font typeface="SamsungOne 800C" panose="020B0906030303020204" charset="0"/>
      <p:bold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9E4C8-E85E-431A-B4BF-49F00C0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72" y="937642"/>
            <a:ext cx="2586038" cy="5418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0C9C-D7A0-4348-A46E-12A332F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1" y="937642"/>
            <a:ext cx="2588326" cy="5418708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1686EA40-A712-4E80-8673-780E3039A144}"/>
              </a:ext>
            </a:extLst>
          </p:cNvPr>
          <p:cNvSpPr txBox="1">
            <a:spLocks/>
          </p:cNvSpPr>
          <p:nvPr/>
        </p:nvSpPr>
        <p:spPr>
          <a:xfrm>
            <a:off x="467913" y="159952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803EBAF-C90B-451E-A14C-451B0D6EDFAD}"/>
              </a:ext>
            </a:extLst>
          </p:cNvPr>
          <p:cNvSpPr txBox="1">
            <a:spLocks/>
          </p:cNvSpPr>
          <p:nvPr/>
        </p:nvSpPr>
        <p:spPr>
          <a:xfrm>
            <a:off x="9533467" y="1604020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8D068A9-2C6E-46F8-A596-AB3DDBF8E132}"/>
              </a:ext>
            </a:extLst>
          </p:cNvPr>
          <p:cNvSpPr txBox="1">
            <a:spLocks/>
          </p:cNvSpPr>
          <p:nvPr/>
        </p:nvSpPr>
        <p:spPr>
          <a:xfrm>
            <a:off x="403923" y="3968698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6CE1A5B5-6F34-4615-9FA2-9F1609ADCE29}"/>
              </a:ext>
            </a:extLst>
          </p:cNvPr>
          <p:cNvSpPr txBox="1">
            <a:spLocks/>
          </p:cNvSpPr>
          <p:nvPr/>
        </p:nvSpPr>
        <p:spPr>
          <a:xfrm>
            <a:off x="9726638" y="5730203"/>
            <a:ext cx="228072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76FC1C4-0693-47AE-849C-4AB6A0DD4ABE}"/>
              </a:ext>
            </a:extLst>
          </p:cNvPr>
          <p:cNvCxnSpPr>
            <a:cxnSpLocks/>
          </p:cNvCxnSpPr>
          <p:nvPr/>
        </p:nvCxnSpPr>
        <p:spPr>
          <a:xfrm>
            <a:off x="2333739" y="4591532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ADE13EA-1AEB-4CB4-A6F2-DE6608B7D9FB}"/>
              </a:ext>
            </a:extLst>
          </p:cNvPr>
          <p:cNvCxnSpPr>
            <a:cxnSpLocks/>
          </p:cNvCxnSpPr>
          <p:nvPr/>
        </p:nvCxnSpPr>
        <p:spPr>
          <a:xfrm>
            <a:off x="2276475" y="2000542"/>
            <a:ext cx="967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098F5C8-AECA-48B4-BE10-F0FBEAEC00D1}"/>
              </a:ext>
            </a:extLst>
          </p:cNvPr>
          <p:cNvCxnSpPr>
            <a:cxnSpLocks/>
          </p:cNvCxnSpPr>
          <p:nvPr/>
        </p:nvCxnSpPr>
        <p:spPr>
          <a:xfrm flipH="1">
            <a:off x="8801100" y="6096000"/>
            <a:ext cx="865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FE456D5-03CE-4783-AECB-FA13EF285766}"/>
              </a:ext>
            </a:extLst>
          </p:cNvPr>
          <p:cNvCxnSpPr>
            <a:cxnSpLocks/>
          </p:cNvCxnSpPr>
          <p:nvPr/>
        </p:nvCxnSpPr>
        <p:spPr>
          <a:xfrm flipH="1">
            <a:off x="8652202" y="2181225"/>
            <a:ext cx="881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30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4959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RecyclerView.Adapter</a:t>
            </a:r>
            <a:r>
              <a:rPr lang="en-US" sz="2200" b="1" dirty="0"/>
              <a:t> adapter</a:t>
            </a:r>
            <a:r>
              <a:rPr lang="ru-RU" sz="2200" b="1" dirty="0"/>
              <a:t> </a:t>
            </a:r>
            <a:r>
              <a:rPr lang="ru-RU" sz="2200" dirty="0"/>
              <a:t>адаптер, который используется для управления данными, отображаемыми в </a:t>
            </a:r>
            <a:r>
              <a:rPr lang="ru-RU" sz="2200" b="1" dirty="0" err="1"/>
              <a:t>RecyclerView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RecyclerView.LayoutManager</a:t>
            </a:r>
            <a:r>
              <a:rPr lang="en-US" sz="2200" b="1" dirty="0"/>
              <a:t> </a:t>
            </a:r>
            <a:r>
              <a:rPr lang="en-US" sz="2200" b="1" dirty="0" err="1"/>
              <a:t>layoutManager</a:t>
            </a:r>
            <a:r>
              <a:rPr lang="ru-RU" sz="2200" b="1" dirty="0"/>
              <a:t> </a:t>
            </a:r>
            <a:r>
              <a:rPr lang="ru-RU" sz="2200" dirty="0"/>
              <a:t>менеджер макета, который отвечает за расположение элементов списка на экране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B0FC0-C8F4-44E9-A75F-F00F7796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7074"/>
            <a:ext cx="5090341" cy="3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41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239125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996DE8-0082-4B6B-BC45-5513198E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30" y="820443"/>
            <a:ext cx="2635293" cy="5529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B29AD-2A42-4AFA-822E-2300F54D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32" y="819794"/>
            <a:ext cx="2635293" cy="5536556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FF19BC2-404F-49C4-9FB8-BC2441396332}"/>
              </a:ext>
            </a:extLst>
          </p:cNvPr>
          <p:cNvSpPr txBox="1">
            <a:spLocks/>
          </p:cNvSpPr>
          <p:nvPr/>
        </p:nvSpPr>
        <p:spPr>
          <a:xfrm>
            <a:off x="334563" y="81979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EFFE3D2-6F23-4A13-91CD-54886CED4424}"/>
              </a:ext>
            </a:extLst>
          </p:cNvPr>
          <p:cNvSpPr txBox="1">
            <a:spLocks/>
          </p:cNvSpPr>
          <p:nvPr/>
        </p:nvSpPr>
        <p:spPr>
          <a:xfrm>
            <a:off x="385112" y="3003228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3E4E0C7A-A4D3-4C5A-BA60-587453125FA8}"/>
              </a:ext>
            </a:extLst>
          </p:cNvPr>
          <p:cNvSpPr txBox="1">
            <a:spLocks/>
          </p:cNvSpPr>
          <p:nvPr/>
        </p:nvSpPr>
        <p:spPr>
          <a:xfrm>
            <a:off x="385112" y="549813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F0F5CA90-5F1E-4DE1-99A4-BDD3812007E7}"/>
              </a:ext>
            </a:extLst>
          </p:cNvPr>
          <p:cNvSpPr txBox="1">
            <a:spLocks/>
          </p:cNvSpPr>
          <p:nvPr/>
        </p:nvSpPr>
        <p:spPr>
          <a:xfrm>
            <a:off x="9714685" y="5432827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61D3CE7-DA60-42A9-B1D8-371CEFF4D8ED}"/>
              </a:ext>
            </a:extLst>
          </p:cNvPr>
          <p:cNvSpPr txBox="1">
            <a:spLocks/>
          </p:cNvSpPr>
          <p:nvPr/>
        </p:nvSpPr>
        <p:spPr>
          <a:xfrm>
            <a:off x="9705377" y="3084915"/>
            <a:ext cx="1976515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/>
              <a:t>С</a:t>
            </a:r>
            <a:r>
              <a:rPr lang="ru-RU" sz="2400" dirty="0" err="1"/>
              <a:t>пиннер</a:t>
            </a:r>
            <a:r>
              <a:rPr lang="ru-RU" sz="2400" dirty="0"/>
              <a:t> загрузки модели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C766DE-9B54-4EE4-8BE7-7097AFF459CC}"/>
              </a:ext>
            </a:extLst>
          </p:cNvPr>
          <p:cNvCxnSpPr>
            <a:cxnSpLocks/>
          </p:cNvCxnSpPr>
          <p:nvPr/>
        </p:nvCxnSpPr>
        <p:spPr>
          <a:xfrm>
            <a:off x="1827088" y="1238542"/>
            <a:ext cx="17543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F17ADD-B6E1-4F9C-8CB7-A1C7971D35A1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72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150CC0-8A57-42A6-AD97-A2BA0BDD713E}"/>
              </a:ext>
            </a:extLst>
          </p:cNvPr>
          <p:cNvCxnSpPr>
            <a:cxnSpLocks/>
          </p:cNvCxnSpPr>
          <p:nvPr/>
        </p:nvCxnSpPr>
        <p:spPr>
          <a:xfrm>
            <a:off x="2209800" y="6020091"/>
            <a:ext cx="10477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CE653B4-F983-4DF8-9F4B-02FED7C29592}"/>
              </a:ext>
            </a:extLst>
          </p:cNvPr>
          <p:cNvCxnSpPr>
            <a:cxnSpLocks/>
          </p:cNvCxnSpPr>
          <p:nvPr/>
        </p:nvCxnSpPr>
        <p:spPr>
          <a:xfrm flipH="1">
            <a:off x="8839201" y="6087059"/>
            <a:ext cx="9429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C19BB13-C58A-4BE9-8AEE-57048477538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435055" y="3667200"/>
            <a:ext cx="12703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87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915400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2DDDFE-0A91-436A-9E8D-EF3B6916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4" y="3655711"/>
            <a:ext cx="6070600" cy="2700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D108D7-DDFC-4766-829D-21607511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54" y="914673"/>
            <a:ext cx="6070600" cy="2646159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9E1E6C1E-6AAF-4221-B7AC-BAB28923DE0F}"/>
              </a:ext>
            </a:extLst>
          </p:cNvPr>
          <p:cNvSpPr txBox="1">
            <a:spLocks/>
          </p:cNvSpPr>
          <p:nvPr/>
        </p:nvSpPr>
        <p:spPr>
          <a:xfrm>
            <a:off x="9377285" y="90526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5096AE22-13BE-44A7-8E6B-5953BA1DF16E}"/>
              </a:ext>
            </a:extLst>
          </p:cNvPr>
          <p:cNvSpPr txBox="1">
            <a:spLocks/>
          </p:cNvSpPr>
          <p:nvPr/>
        </p:nvSpPr>
        <p:spPr>
          <a:xfrm>
            <a:off x="480891" y="1874552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55F5CBB-54FC-41BC-9217-636951395A8C}"/>
              </a:ext>
            </a:extLst>
          </p:cNvPr>
          <p:cNvSpPr txBox="1">
            <a:spLocks/>
          </p:cNvSpPr>
          <p:nvPr/>
        </p:nvSpPr>
        <p:spPr>
          <a:xfrm>
            <a:off x="9269013" y="21666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C5A9230-41A5-4468-B08F-385223FC94B9}"/>
              </a:ext>
            </a:extLst>
          </p:cNvPr>
          <p:cNvSpPr txBox="1">
            <a:spLocks/>
          </p:cNvSpPr>
          <p:nvPr/>
        </p:nvSpPr>
        <p:spPr>
          <a:xfrm>
            <a:off x="621684" y="4475777"/>
            <a:ext cx="1976515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/>
              <a:t>С</a:t>
            </a:r>
            <a:r>
              <a:rPr lang="ru-RU" sz="2400" dirty="0" err="1"/>
              <a:t>пиннер</a:t>
            </a:r>
            <a:r>
              <a:rPr lang="ru-RU" sz="2400" dirty="0"/>
              <a:t> загрузки модели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D64A279B-3609-4646-AF59-1ACCD016F64E}"/>
              </a:ext>
            </a:extLst>
          </p:cNvPr>
          <p:cNvSpPr txBox="1">
            <a:spLocks/>
          </p:cNvSpPr>
          <p:nvPr/>
        </p:nvSpPr>
        <p:spPr>
          <a:xfrm>
            <a:off x="9269013" y="2874273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FE6D0-40B0-4168-8BD5-A1095F61E797}"/>
              </a:ext>
            </a:extLst>
          </p:cNvPr>
          <p:cNvSpPr txBox="1">
            <a:spLocks/>
          </p:cNvSpPr>
          <p:nvPr/>
        </p:nvSpPr>
        <p:spPr>
          <a:xfrm>
            <a:off x="9269013" y="4756443"/>
            <a:ext cx="1976515" cy="113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мена надписи кнопки 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B978318-DF65-40BC-AF99-42694321189F}"/>
              </a:ext>
            </a:extLst>
          </p:cNvPr>
          <p:cNvCxnSpPr>
            <a:cxnSpLocks/>
          </p:cNvCxnSpPr>
          <p:nvPr/>
        </p:nvCxnSpPr>
        <p:spPr>
          <a:xfrm>
            <a:off x="1924050" y="5076825"/>
            <a:ext cx="31337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E3F27C-54E0-4B5D-811D-844BA68DB432}"/>
              </a:ext>
            </a:extLst>
          </p:cNvPr>
          <p:cNvCxnSpPr>
            <a:cxnSpLocks/>
          </p:cNvCxnSpPr>
          <p:nvPr/>
        </p:nvCxnSpPr>
        <p:spPr>
          <a:xfrm>
            <a:off x="2514600" y="2257425"/>
            <a:ext cx="676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50513F-B6D5-4B49-8CB9-AF5AA5AB48F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496300" y="1331032"/>
            <a:ext cx="880985" cy="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839BEC9-0207-4EBD-8512-A3C18639B7C8}"/>
              </a:ext>
            </a:extLst>
          </p:cNvPr>
          <p:cNvCxnSpPr>
            <a:cxnSpLocks/>
          </p:cNvCxnSpPr>
          <p:nvPr/>
        </p:nvCxnSpPr>
        <p:spPr>
          <a:xfrm flipH="1" flipV="1">
            <a:off x="8295785" y="2550844"/>
            <a:ext cx="99766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1233F76-A8E5-478A-B936-43928047CB17}"/>
              </a:ext>
            </a:extLst>
          </p:cNvPr>
          <p:cNvCxnSpPr>
            <a:cxnSpLocks/>
          </p:cNvCxnSpPr>
          <p:nvPr/>
        </p:nvCxnSpPr>
        <p:spPr>
          <a:xfrm flipH="1">
            <a:off x="8295785" y="3137574"/>
            <a:ext cx="9732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494A23D-18B1-433E-83A1-478B6097543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364313" y="5321500"/>
            <a:ext cx="904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461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96713" y="816615"/>
            <a:ext cx="711031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getPlanetDataArray</a:t>
            </a:r>
            <a:r>
              <a:rPr lang="en-US" sz="2200" b="1" dirty="0"/>
              <a:t>(</a:t>
            </a:r>
            <a:r>
              <a:rPr lang="en-US" sz="2200" b="1" dirty="0" err="1"/>
              <a:t>namePlanet</a:t>
            </a:r>
            <a:r>
              <a:rPr lang="en-US" sz="2200" b="1" dirty="0"/>
              <a:t>: String) String[][] </a:t>
            </a:r>
            <a:r>
              <a:rPr lang="ru-RU" sz="2200" dirty="0"/>
              <a:t>предназначен для получения двумерного массива строк с информацией о планете из класса </a:t>
            </a:r>
            <a:r>
              <a:rPr lang="en-US" sz="2200" b="1" dirty="0" err="1"/>
              <a:t>PlanetDataArray</a:t>
            </a:r>
            <a:r>
              <a:rPr lang="ru-RU" sz="2200" dirty="0"/>
              <a:t>, название которой передается в переменной </a:t>
            </a:r>
            <a:r>
              <a:rPr lang="en-US" sz="2200" b="1" dirty="0"/>
              <a:t>‘</a:t>
            </a:r>
            <a:r>
              <a:rPr lang="en-US" sz="2200" b="1" dirty="0" err="1"/>
              <a:t>namePlanet</a:t>
            </a:r>
            <a:r>
              <a:rPr lang="en-US" sz="2200" b="1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  <a:r>
              <a:rPr lang="ru-RU" sz="2200" dirty="0"/>
              <a:t>предназначен для загрузки следующей активности с использованием асинхронных задач в отдельных потоках. Первый поток запускает </a:t>
            </a:r>
            <a:r>
              <a:rPr lang="ru-RU" sz="2200" b="1" dirty="0"/>
              <a:t>Фреймворк </a:t>
            </a:r>
            <a:r>
              <a:rPr lang="en-US" sz="2200" b="1" dirty="0" err="1"/>
              <a:t>LibGDX</a:t>
            </a:r>
            <a:r>
              <a:rPr lang="ru-RU" sz="2200" dirty="0"/>
              <a:t>, второй поток отвечает за </a:t>
            </a:r>
            <a:r>
              <a:rPr lang="ru-RU" sz="2200" b="1" dirty="0"/>
              <a:t>отображение диалогового окна прогресса</a:t>
            </a:r>
            <a:r>
              <a:rPr lang="ru-RU" sz="2200" dirty="0"/>
              <a:t> объекта </a:t>
            </a:r>
            <a:r>
              <a:rPr lang="en-US" sz="2200" b="1" dirty="0" err="1"/>
              <a:t>ProgressDialog</a:t>
            </a:r>
            <a:r>
              <a:rPr lang="en-US" sz="2200" b="1" dirty="0"/>
              <a:t> </a:t>
            </a:r>
            <a:r>
              <a:rPr lang="ru-RU" sz="2200" dirty="0"/>
              <a:t>с сообщением </a:t>
            </a:r>
            <a:r>
              <a:rPr lang="en-US" sz="2200" dirty="0"/>
              <a:t>“</a:t>
            </a:r>
            <a:r>
              <a:rPr lang="ru-RU" sz="2200" dirty="0"/>
              <a:t>Загрузка модели</a:t>
            </a:r>
            <a:r>
              <a:rPr lang="en-US" sz="22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exitMainMenuActivity</a:t>
            </a:r>
            <a:r>
              <a:rPr lang="en-US" sz="2200" b="1" dirty="0"/>
              <a:t>(int </a:t>
            </a:r>
            <a:r>
              <a:rPr lang="en-US" sz="2200" b="1" dirty="0" err="1"/>
              <a:t>errorMessage</a:t>
            </a:r>
            <a:r>
              <a:rPr lang="en-US" sz="2200" b="1" dirty="0"/>
              <a:t>): void </a:t>
            </a:r>
            <a:r>
              <a:rPr lang="ru-RU" sz="2200" dirty="0"/>
              <a:t>предназначен для перехода из текущей</a:t>
            </a:r>
            <a:r>
              <a:rPr lang="en-US" sz="2200" dirty="0"/>
              <a:t> </a:t>
            </a:r>
            <a:r>
              <a:rPr lang="ru-RU" sz="2200" dirty="0"/>
              <a:t>активности</a:t>
            </a:r>
            <a:r>
              <a:rPr lang="en-US" sz="2200" dirty="0"/>
              <a:t> </a:t>
            </a:r>
            <a:r>
              <a:rPr lang="ru-RU" sz="2200" dirty="0"/>
              <a:t>на главную меню активность в случае ошибки отработки метода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F3C16-F97A-44A8-9A23-A6299D7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0246"/>
            <a:ext cx="4058513" cy="56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640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3</a:t>
            </a:r>
            <a:r>
              <a:rPr lang="en-US" sz="4400" dirty="0"/>
              <a:t>D </a:t>
            </a:r>
            <a:r>
              <a:rPr lang="ru-RU" sz="4400" dirty="0"/>
              <a:t>модель планеты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61C99-DFD2-413F-8773-50475A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076"/>
            <a:ext cx="3498849" cy="52482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03119-62BA-4496-902F-9EBC06C6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8" y="1035016"/>
            <a:ext cx="3498849" cy="5248273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AD6DE19-4899-4F63-8725-76A06F7FA223}"/>
              </a:ext>
            </a:extLst>
          </p:cNvPr>
          <p:cNvSpPr txBox="1">
            <a:spLocks/>
          </p:cNvSpPr>
          <p:nvPr/>
        </p:nvSpPr>
        <p:spPr>
          <a:xfrm>
            <a:off x="255054" y="2850145"/>
            <a:ext cx="1947333" cy="1263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Вращаемая</a:t>
            </a:r>
          </a:p>
          <a:p>
            <a:r>
              <a:rPr lang="ru-RU" sz="2400" dirty="0"/>
              <a:t>3</a:t>
            </a:r>
            <a:r>
              <a:rPr lang="en-US" sz="2400" dirty="0"/>
              <a:t>D </a:t>
            </a:r>
            <a:r>
              <a:rPr lang="ru-RU" sz="2400" dirty="0"/>
              <a:t>модель планеты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EAC09F5-E98C-4FB9-8D43-69DF8EFB8F2A}"/>
              </a:ext>
            </a:extLst>
          </p:cNvPr>
          <p:cNvCxnSpPr>
            <a:cxnSpLocks/>
          </p:cNvCxnSpPr>
          <p:nvPr/>
        </p:nvCxnSpPr>
        <p:spPr>
          <a:xfrm>
            <a:off x="1803400" y="3429000"/>
            <a:ext cx="1100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1442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Фреймворк </a:t>
            </a:r>
            <a:r>
              <a:rPr lang="en-US" sz="4400" dirty="0" err="1"/>
              <a:t>LibGDX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258B03-BD18-4290-B113-61E85D340415}"/>
              </a:ext>
            </a:extLst>
          </p:cNvPr>
          <p:cNvSpPr/>
          <p:nvPr/>
        </p:nvSpPr>
        <p:spPr>
          <a:xfrm>
            <a:off x="83820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DECDA7-244F-41D9-936C-3450FD08FFD0}"/>
              </a:ext>
            </a:extLst>
          </p:cNvPr>
          <p:cNvSpPr/>
          <p:nvPr/>
        </p:nvSpPr>
        <p:spPr>
          <a:xfrm>
            <a:off x="4524375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D47CD3F-5BF3-48DE-8FEF-B531A6F43D22}"/>
              </a:ext>
            </a:extLst>
          </p:cNvPr>
          <p:cNvSpPr/>
          <p:nvPr/>
        </p:nvSpPr>
        <p:spPr>
          <a:xfrm>
            <a:off x="821055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ED1EB-777A-498C-AC26-E9C44B3249B9}"/>
              </a:ext>
            </a:extLst>
          </p:cNvPr>
          <p:cNvSpPr txBox="1"/>
          <p:nvPr/>
        </p:nvSpPr>
        <p:spPr>
          <a:xfrm>
            <a:off x="981075" y="1275522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Работа </a:t>
            </a:r>
            <a:r>
              <a:rPr lang="en-US" sz="3200" dirty="0"/>
              <a:t>android </a:t>
            </a:r>
            <a:r>
              <a:rPr lang="ru-RU" sz="3200" dirty="0"/>
              <a:t>приложения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4BB31-2F37-4195-85ED-FD7EA2178FE1}"/>
              </a:ext>
            </a:extLst>
          </p:cNvPr>
          <p:cNvSpPr txBox="1"/>
          <p:nvPr/>
        </p:nvSpPr>
        <p:spPr>
          <a:xfrm>
            <a:off x="4667250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Запуск фреймворка </a:t>
            </a:r>
            <a:r>
              <a:rPr lang="en-US" sz="3200" dirty="0" err="1"/>
              <a:t>LibGDX</a:t>
            </a:r>
            <a:endParaRPr lang="ru-RU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8321D-CA0E-4166-A5F3-737D00294A09}"/>
              </a:ext>
            </a:extLst>
          </p:cNvPr>
          <p:cNvSpPr txBox="1"/>
          <p:nvPr/>
        </p:nvSpPr>
        <p:spPr>
          <a:xfrm>
            <a:off x="8353425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Отображение активности с </a:t>
            </a:r>
            <a:r>
              <a:rPr lang="en-US" sz="3200" dirty="0"/>
              <a:t>3D </a:t>
            </a:r>
            <a:r>
              <a:rPr lang="ru-RU" sz="3200" dirty="0"/>
              <a:t>моделью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A95C2F2-02A3-4F76-B374-8C92DADC62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1450" y="1804606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180159-D7A6-47C6-8436-B0F296C9B451}"/>
              </a:ext>
            </a:extLst>
          </p:cNvPr>
          <p:cNvCxnSpPr>
            <a:cxnSpLocks/>
          </p:cNvCxnSpPr>
          <p:nvPr/>
        </p:nvCxnSpPr>
        <p:spPr>
          <a:xfrm>
            <a:off x="7667625" y="1795081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FDCFD4-5FFD-43BB-B489-2F84B6B2C0F0}"/>
              </a:ext>
            </a:extLst>
          </p:cNvPr>
          <p:cNvSpPr txBox="1"/>
          <p:nvPr/>
        </p:nvSpPr>
        <p:spPr>
          <a:xfrm>
            <a:off x="643183" y="3448637"/>
            <a:ext cx="259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настроек </a:t>
            </a:r>
            <a:r>
              <a:rPr lang="en-US" b="1" dirty="0" err="1"/>
              <a:t>build.gradle</a:t>
            </a:r>
            <a:r>
              <a:rPr lang="en-US" b="1" dirty="0"/>
              <a:t> </a:t>
            </a:r>
            <a:r>
              <a:rPr lang="en-US" dirty="0"/>
              <a:t>android </a:t>
            </a:r>
            <a:r>
              <a:rPr lang="ru-RU" dirty="0"/>
              <a:t>приложения и фреймворка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2AA55-7C07-47A3-A088-FDE3EEAD0653}"/>
              </a:ext>
            </a:extLst>
          </p:cNvPr>
          <p:cNvSpPr txBox="1"/>
          <p:nvPr/>
        </p:nvSpPr>
        <p:spPr>
          <a:xfrm>
            <a:off x="3238500" y="3449224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b="1" dirty="0"/>
              <a:t>3</a:t>
            </a:r>
            <a:r>
              <a:rPr lang="en-US" b="1" dirty="0"/>
              <a:t>D </a:t>
            </a:r>
            <a:r>
              <a:rPr lang="ru-RU" b="1" dirty="0"/>
              <a:t>модели </a:t>
            </a:r>
            <a:r>
              <a:rPr lang="ru-RU" dirty="0"/>
              <a:t>с помощью </a:t>
            </a:r>
            <a:r>
              <a:rPr lang="ru-RU" b="1" dirty="0"/>
              <a:t>фреймворка</a:t>
            </a:r>
            <a:r>
              <a:rPr lang="ru-RU" dirty="0"/>
              <a:t> и </a:t>
            </a:r>
            <a:r>
              <a:rPr lang="ru-RU" b="1" dirty="0"/>
              <a:t>текстур</a:t>
            </a:r>
            <a:r>
              <a:rPr lang="ru-RU" dirty="0"/>
              <a:t> (изображений) планет из директории </a:t>
            </a:r>
            <a:r>
              <a:rPr lang="en-US" b="1" dirty="0"/>
              <a:t>assets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655E4-2DA7-4DAF-A1ED-158984A0DA4C}"/>
              </a:ext>
            </a:extLst>
          </p:cNvPr>
          <p:cNvSpPr txBox="1"/>
          <p:nvPr/>
        </p:nvSpPr>
        <p:spPr>
          <a:xfrm>
            <a:off x="5972175" y="3429000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Инициализация камеры</a:t>
            </a:r>
            <a:r>
              <a:rPr lang="ru-RU" dirty="0"/>
              <a:t>, для определения точки отрисовки сцены и</a:t>
            </a:r>
            <a:r>
              <a:rPr lang="en-US" dirty="0"/>
              <a:t> </a:t>
            </a:r>
            <a:r>
              <a:rPr lang="ru-RU" dirty="0"/>
              <a:t>настройка управления моделью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C1FD4-EFA4-459B-AFCD-93544828B9EA}"/>
              </a:ext>
            </a:extLst>
          </p:cNvPr>
          <p:cNvSpPr txBox="1"/>
          <p:nvPr/>
        </p:nvSpPr>
        <p:spPr>
          <a:xfrm>
            <a:off x="8810625" y="3454395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Рендеринг сцены </a:t>
            </a:r>
            <a:r>
              <a:rPr lang="ru-RU" dirty="0"/>
              <a:t>и Экземпляра 3</a:t>
            </a:r>
            <a:r>
              <a:rPr lang="en-US" dirty="0"/>
              <a:t>D </a:t>
            </a:r>
            <a:r>
              <a:rPr lang="ru-RU" dirty="0"/>
              <a:t>модели планеты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40B08-BDE8-470E-8DFB-DDFDB39A80F0}"/>
              </a:ext>
            </a:extLst>
          </p:cNvPr>
          <p:cNvSpPr txBox="1"/>
          <p:nvPr/>
        </p:nvSpPr>
        <p:spPr>
          <a:xfrm>
            <a:off x="695325" y="5461721"/>
            <a:ext cx="32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create() </a:t>
            </a:r>
            <a:r>
              <a:rPr lang="ru-RU" dirty="0"/>
              <a:t>происходит инициализация и создание всех объектов.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8A37-7465-4778-A510-7472589DA22A}"/>
              </a:ext>
            </a:extLst>
          </p:cNvPr>
          <p:cNvSpPr txBox="1"/>
          <p:nvPr/>
        </p:nvSpPr>
        <p:spPr>
          <a:xfrm>
            <a:off x="4067175" y="5459861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render() </a:t>
            </a:r>
            <a:r>
              <a:rPr lang="ru-RU" dirty="0"/>
              <a:t>происходит обновление Экрана, камеры и отрисовки модели планеты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CE4F-8BE2-419E-BBBA-3D7A7F1FB46E}"/>
              </a:ext>
            </a:extLst>
          </p:cNvPr>
          <p:cNvSpPr txBox="1"/>
          <p:nvPr/>
        </p:nvSpPr>
        <p:spPr>
          <a:xfrm>
            <a:off x="7753350" y="5467626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dispose() </a:t>
            </a:r>
            <a:r>
              <a:rPr lang="ru-RU" dirty="0"/>
              <a:t>освобождаются все ресурсы, которые были заняты при отрисовке сцены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D68A019-3999-4DB3-9F1D-950F3B54E9B1}"/>
              </a:ext>
            </a:extLst>
          </p:cNvPr>
          <p:cNvSpPr/>
          <p:nvPr/>
        </p:nvSpPr>
        <p:spPr>
          <a:xfrm>
            <a:off x="3981450" y="4965919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C02C55C-A91B-46FE-9F10-24012CAC7C10}"/>
              </a:ext>
            </a:extLst>
          </p:cNvPr>
          <p:cNvSpPr/>
          <p:nvPr/>
        </p:nvSpPr>
        <p:spPr>
          <a:xfrm>
            <a:off x="3981450" y="2963584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9CCC8-4508-488B-BC06-9C741DF38486}"/>
              </a:ext>
            </a:extLst>
          </p:cNvPr>
          <p:cNvSpPr txBox="1"/>
          <p:nvPr/>
        </p:nvSpPr>
        <p:spPr>
          <a:xfrm>
            <a:off x="4084212" y="30118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 фреймворка </a:t>
            </a:r>
            <a:r>
              <a:rPr lang="en-US" b="1" dirty="0"/>
              <a:t>core</a:t>
            </a:r>
            <a:endParaRPr lang="ru-RU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7DED3-7060-4CDF-B6F8-BCD64482FA2D}"/>
              </a:ext>
            </a:extLst>
          </p:cNvPr>
          <p:cNvSpPr txBox="1"/>
          <p:nvPr/>
        </p:nvSpPr>
        <p:spPr>
          <a:xfrm>
            <a:off x="4067175" y="500947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Методы</a:t>
            </a:r>
            <a:r>
              <a:rPr lang="en-US" dirty="0"/>
              <a:t> </a:t>
            </a:r>
            <a:r>
              <a:rPr lang="en-US" b="1" dirty="0" err="1"/>
              <a:t>ApplicationAdapter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84332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Model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81574" y="750224"/>
            <a:ext cx="67341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camera: </a:t>
            </a:r>
            <a:r>
              <a:rPr lang="en-US" sz="1900" b="1" dirty="0" err="1"/>
              <a:t>PerspectiveCamera</a:t>
            </a:r>
            <a:r>
              <a:rPr lang="en-US" sz="1900" dirty="0"/>
              <a:t> </a:t>
            </a:r>
            <a:r>
              <a:rPr lang="ru-RU" sz="1900" dirty="0"/>
              <a:t>камера, используемая для просмотра 3D-сцены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cameraController</a:t>
            </a:r>
            <a:r>
              <a:rPr lang="en-US" sz="1900" b="1" dirty="0"/>
              <a:t>: </a:t>
            </a:r>
            <a:r>
              <a:rPr lang="en-US" sz="1900" b="1" dirty="0" err="1"/>
              <a:t>CameraInputController</a:t>
            </a:r>
            <a:r>
              <a:rPr lang="en-US" sz="1900" b="1" dirty="0"/>
              <a:t> </a:t>
            </a:r>
            <a:r>
              <a:rPr lang="ru-RU" sz="1900" dirty="0"/>
              <a:t>контроллер ввода для управления камерой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modelBatch</a:t>
            </a:r>
            <a:r>
              <a:rPr lang="en-US" sz="1900" b="1" dirty="0"/>
              <a:t>: </a:t>
            </a:r>
            <a:r>
              <a:rPr lang="en-US" sz="1900" b="1" dirty="0" err="1"/>
              <a:t>ModelBatch</a:t>
            </a:r>
            <a:r>
              <a:rPr lang="en-US" sz="1900" b="1" dirty="0"/>
              <a:t> </a:t>
            </a:r>
            <a:r>
              <a:rPr lang="ru-RU" sz="1900" dirty="0"/>
              <a:t>компонент для отрисовки 3</a:t>
            </a:r>
            <a:r>
              <a:rPr lang="en-US" sz="1900" dirty="0"/>
              <a:t>D-</a:t>
            </a:r>
            <a:r>
              <a:rPr lang="ru-RU" sz="1900" dirty="0"/>
              <a:t>моделей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planetInstance</a:t>
            </a:r>
            <a:r>
              <a:rPr lang="en-US" sz="1900" b="1" dirty="0"/>
              <a:t>: </a:t>
            </a:r>
            <a:r>
              <a:rPr lang="en-US" sz="1900" b="1" dirty="0" err="1"/>
              <a:t>ModelInstance</a:t>
            </a:r>
            <a:r>
              <a:rPr lang="en-US" sz="1900" b="1" dirty="0"/>
              <a:t> </a:t>
            </a:r>
            <a:r>
              <a:rPr lang="ru-RU" sz="1900" dirty="0"/>
              <a:t>экземпляр модели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planetModel</a:t>
            </a:r>
            <a:r>
              <a:rPr lang="en-US" sz="1900" b="1" dirty="0"/>
              <a:t>: Model</a:t>
            </a:r>
            <a:r>
              <a:rPr lang="ru-RU" sz="1900" b="1" dirty="0"/>
              <a:t> </a:t>
            </a:r>
            <a:r>
              <a:rPr lang="ru-RU" sz="1900" dirty="0"/>
              <a:t>модель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environment: Environment</a:t>
            </a:r>
            <a:r>
              <a:rPr lang="ru-RU" sz="1900" b="1" dirty="0"/>
              <a:t> </a:t>
            </a:r>
            <a:r>
              <a:rPr lang="ru-RU" sz="1900" dirty="0"/>
              <a:t>окружение для модели, включая освещение и другие эффекты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create(): void </a:t>
            </a:r>
            <a:r>
              <a:rPr lang="ru-RU" sz="1900" b="1" dirty="0"/>
              <a:t>- </a:t>
            </a:r>
            <a:r>
              <a:rPr lang="ru-RU" sz="1900" dirty="0"/>
              <a:t>инициализация камеры, загрузка текстуры для модели Земли, создание материала с текстурой, создание 3D-модели Земли, создание экземпляра модели Земли, создание окружения для модели и инициализация контроллера ввода для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 </a:t>
            </a:r>
            <a:r>
              <a:rPr lang="ru-RU" sz="1900" b="1" dirty="0"/>
              <a:t>-</a:t>
            </a:r>
            <a:r>
              <a:rPr lang="ru-RU" sz="1900" dirty="0"/>
              <a:t> очистка экрана, установка области вывода, обновление контроллера ввода и камеры, а также отрисовка экземпляра модели планеты с учетом окружения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</a:t>
            </a:r>
            <a:r>
              <a:rPr lang="ru-RU" sz="1900" b="1" dirty="0"/>
              <a:t> </a:t>
            </a:r>
            <a:r>
              <a:rPr lang="ru-RU" sz="1900" dirty="0"/>
              <a:t>-</a:t>
            </a:r>
            <a:r>
              <a:rPr lang="ru-RU" sz="1900" b="1" dirty="0"/>
              <a:t>  </a:t>
            </a:r>
            <a:r>
              <a:rPr lang="ru-RU" sz="1900" dirty="0"/>
              <a:t>освобождение ресурсов при завершении работы активности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329444-EC2E-4C3A-A7DC-2E3A3815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4" y="750224"/>
            <a:ext cx="4041784" cy="56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252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593667" cy="690677"/>
          </a:xfrm>
        </p:spPr>
        <p:txBody>
          <a:bodyPr>
            <a:noAutofit/>
          </a:bodyPr>
          <a:lstStyle/>
          <a:p>
            <a:r>
              <a:rPr lang="ru-RU" sz="44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5B484B-EFD3-4B51-8BF0-D49AC07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03" y="852599"/>
            <a:ext cx="2626625" cy="5518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AC6271-31D8-49DD-B250-6822637F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30" y="852599"/>
            <a:ext cx="2626625" cy="5503751"/>
          </a:xfrm>
          <a:prstGeom prst="rect">
            <a:avLst/>
          </a:prstGeom>
        </p:spPr>
      </p:pic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79E8DBC1-4613-4AAA-8C1F-E0E52158C118}"/>
              </a:ext>
            </a:extLst>
          </p:cNvPr>
          <p:cNvSpPr txBox="1">
            <a:spLocks/>
          </p:cNvSpPr>
          <p:nvPr/>
        </p:nvSpPr>
        <p:spPr>
          <a:xfrm>
            <a:off x="39648" y="2689156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C96B48BD-15B6-41DE-AE9B-7280476D18F1}"/>
              </a:ext>
            </a:extLst>
          </p:cNvPr>
          <p:cNvSpPr txBox="1">
            <a:spLocks/>
          </p:cNvSpPr>
          <p:nvPr/>
        </p:nvSpPr>
        <p:spPr>
          <a:xfrm>
            <a:off x="9431866" y="2781744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BE5E30FF-B935-4FE1-B50F-8002438BE32D}"/>
              </a:ext>
            </a:extLst>
          </p:cNvPr>
          <p:cNvSpPr txBox="1">
            <a:spLocks/>
          </p:cNvSpPr>
          <p:nvPr/>
        </p:nvSpPr>
        <p:spPr>
          <a:xfrm>
            <a:off x="343289" y="5544360"/>
            <a:ext cx="27432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A36ECF45-2A3F-477B-8F8B-21A50DAE9C41}"/>
              </a:ext>
            </a:extLst>
          </p:cNvPr>
          <p:cNvSpPr txBox="1">
            <a:spLocks/>
          </p:cNvSpPr>
          <p:nvPr/>
        </p:nvSpPr>
        <p:spPr>
          <a:xfrm>
            <a:off x="9465897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623E5BB-A4D5-4DC9-A404-ED819E448E1E}"/>
              </a:ext>
            </a:extLst>
          </p:cNvPr>
          <p:cNvSpPr txBox="1">
            <a:spLocks/>
          </p:cNvSpPr>
          <p:nvPr/>
        </p:nvSpPr>
        <p:spPr>
          <a:xfrm>
            <a:off x="343289" y="1223501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E3669A2-673D-48EC-880F-2BC62C6B48D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845733" y="1451342"/>
            <a:ext cx="15070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EFFB9C-46C0-4AAF-A528-B66C35E92C4B}"/>
              </a:ext>
            </a:extLst>
          </p:cNvPr>
          <p:cNvCxnSpPr>
            <a:cxnSpLocks/>
          </p:cNvCxnSpPr>
          <p:nvPr/>
        </p:nvCxnSpPr>
        <p:spPr>
          <a:xfrm>
            <a:off x="2782848" y="3649180"/>
            <a:ext cx="7392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2C5B46-1251-4470-9F17-5D0AED52E9E1}"/>
              </a:ext>
            </a:extLst>
          </p:cNvPr>
          <p:cNvCxnSpPr>
            <a:cxnSpLocks/>
          </p:cNvCxnSpPr>
          <p:nvPr/>
        </p:nvCxnSpPr>
        <p:spPr>
          <a:xfrm>
            <a:off x="2252234" y="6079347"/>
            <a:ext cx="1147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A02E26D-2C82-4AA4-94A2-AB745D3ABE92}"/>
              </a:ext>
            </a:extLst>
          </p:cNvPr>
          <p:cNvCxnSpPr>
            <a:cxnSpLocks/>
          </p:cNvCxnSpPr>
          <p:nvPr/>
        </p:nvCxnSpPr>
        <p:spPr>
          <a:xfrm flipH="1">
            <a:off x="8847667" y="3386837"/>
            <a:ext cx="58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2BA270A-CDD1-4A66-973E-5461681227B1}"/>
              </a:ext>
            </a:extLst>
          </p:cNvPr>
          <p:cNvCxnSpPr>
            <a:cxnSpLocks/>
          </p:cNvCxnSpPr>
          <p:nvPr/>
        </p:nvCxnSpPr>
        <p:spPr>
          <a:xfrm flipH="1">
            <a:off x="8610600" y="6088094"/>
            <a:ext cx="8212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236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677275" cy="690677"/>
          </a:xfrm>
        </p:spPr>
        <p:txBody>
          <a:bodyPr>
            <a:noAutofit/>
          </a:bodyPr>
          <a:lstStyle/>
          <a:p>
            <a:r>
              <a:rPr lang="ru-RU" sz="40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79F53D-EE3B-48BA-9A0A-825A49D4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91" y="3716901"/>
            <a:ext cx="6209707" cy="26802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028364-CA79-44FC-B378-67F39093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91" y="819794"/>
            <a:ext cx="6228207" cy="2680258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EC672A43-702F-4717-8FB0-6CB773D1C5B0}"/>
              </a:ext>
            </a:extLst>
          </p:cNvPr>
          <p:cNvSpPr txBox="1">
            <a:spLocks/>
          </p:cNvSpPr>
          <p:nvPr/>
        </p:nvSpPr>
        <p:spPr>
          <a:xfrm>
            <a:off x="487222" y="1088035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B561CDA-5517-40AB-BA2A-9E5E0F8C7BF1}"/>
              </a:ext>
            </a:extLst>
          </p:cNvPr>
          <p:cNvSpPr txBox="1">
            <a:spLocks/>
          </p:cNvSpPr>
          <p:nvPr/>
        </p:nvSpPr>
        <p:spPr>
          <a:xfrm>
            <a:off x="56307" y="1971454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0B5BDA47-0A40-497A-B087-1941797D316D}"/>
              </a:ext>
            </a:extLst>
          </p:cNvPr>
          <p:cNvSpPr txBox="1">
            <a:spLocks/>
          </p:cNvSpPr>
          <p:nvPr/>
        </p:nvSpPr>
        <p:spPr>
          <a:xfrm>
            <a:off x="9631450" y="1920510"/>
            <a:ext cx="2101919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C884777C-0C8F-42AB-834A-8410D7ECAFC9}"/>
              </a:ext>
            </a:extLst>
          </p:cNvPr>
          <p:cNvSpPr txBox="1">
            <a:spLocks/>
          </p:cNvSpPr>
          <p:nvPr/>
        </p:nvSpPr>
        <p:spPr>
          <a:xfrm>
            <a:off x="9631450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2E391887-2941-4995-8439-CDCB4C3E1AFD}"/>
              </a:ext>
            </a:extLst>
          </p:cNvPr>
          <p:cNvSpPr txBox="1">
            <a:spLocks/>
          </p:cNvSpPr>
          <p:nvPr/>
        </p:nvSpPr>
        <p:spPr>
          <a:xfrm>
            <a:off x="56307" y="4708490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46F189-445B-4680-BABA-23E067611DFB}"/>
              </a:ext>
            </a:extLst>
          </p:cNvPr>
          <p:cNvCxnSpPr>
            <a:cxnSpLocks/>
          </p:cNvCxnSpPr>
          <p:nvPr/>
        </p:nvCxnSpPr>
        <p:spPr>
          <a:xfrm>
            <a:off x="1989666" y="1282009"/>
            <a:ext cx="1735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159CE-F389-4300-8DC5-A94A62E4C0C8}"/>
              </a:ext>
            </a:extLst>
          </p:cNvPr>
          <p:cNvCxnSpPr>
            <a:cxnSpLocks/>
          </p:cNvCxnSpPr>
          <p:nvPr/>
        </p:nvCxnSpPr>
        <p:spPr>
          <a:xfrm>
            <a:off x="2566258" y="2677322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C4E759-F030-4A88-84A4-10A0214AC9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729134" y="6007415"/>
            <a:ext cx="9023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3235C41-4A88-4D42-A3A6-8B1FCB0CF0D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729134" y="2356805"/>
            <a:ext cx="902316" cy="13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BACC602-BF19-4D89-B314-501BE943F1D8}"/>
              </a:ext>
            </a:extLst>
          </p:cNvPr>
          <p:cNvCxnSpPr>
            <a:cxnSpLocks/>
          </p:cNvCxnSpPr>
          <p:nvPr/>
        </p:nvCxnSpPr>
        <p:spPr>
          <a:xfrm>
            <a:off x="2566258" y="5329075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33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Цель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12536"/>
            <a:ext cx="9257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Цель: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Разработать приложение «Астрономический справочник </a:t>
            </a:r>
            <a:r>
              <a:rPr lang="en-US" sz="2400" dirty="0" err="1"/>
              <a:t>AstroAxis</a:t>
            </a:r>
            <a:r>
              <a:rPr lang="ru-RU" sz="2400" dirty="0"/>
              <a:t>». Оно предназначено для изучения и повторения теоретического материала по астрономии для учащихся старших классов.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Задачи: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UML-</a:t>
            </a:r>
            <a:r>
              <a:rPr lang="ru-RU" sz="2400" dirty="0"/>
              <a:t>диаграмму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приложение согласно макету и диаграмме классов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Theory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686425" y="1859339"/>
            <a:ext cx="5200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2B92AD-ACE5-4A24-9A69-1BF495D3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2" y="1430981"/>
            <a:ext cx="5011093" cy="42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5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/>
              <a:t>GitHub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9525-8690-4E4F-B973-418F02E1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3" y="2132157"/>
            <a:ext cx="5837794" cy="430319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9B4458E-4733-4D47-95B6-2EAC0C4E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3" y="773703"/>
            <a:ext cx="3848637" cy="1305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DC0A4D-D472-48A8-85E7-3D13EB5A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22" y="773703"/>
            <a:ext cx="5869477" cy="56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175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 err="1"/>
              <a:t>RuStore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909CF8-AFFE-45AE-98D6-B63F17B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95" y="917934"/>
            <a:ext cx="7431114" cy="55061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38BB2F-472D-4569-9018-2FCF815B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48" y="917934"/>
            <a:ext cx="2868813" cy="55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3591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Заключение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29508"/>
            <a:ext cx="94869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Реализованные  задачи</a:t>
            </a:r>
            <a:r>
              <a:rPr lang="en-US" sz="2000" b="1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макет и дизайн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отображение </a:t>
            </a:r>
            <a:r>
              <a:rPr lang="en-US" sz="2000" dirty="0"/>
              <a:t>3D </a:t>
            </a:r>
            <a:r>
              <a:rPr lang="ru-RU" sz="2000" dirty="0"/>
              <a:t>моделей с помощью фреймворка </a:t>
            </a:r>
            <a:r>
              <a:rPr lang="en-US" sz="2000" dirty="0" err="1"/>
              <a:t>LibGDX</a:t>
            </a:r>
            <a:endParaRPr lang="ru-RU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справочник основной информации по курсу астрономии старших классов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Создать репозиторий на </a:t>
            </a:r>
            <a:r>
              <a:rPr lang="en-US" sz="2000" dirty="0"/>
              <a:t>GitHub </a:t>
            </a:r>
            <a:r>
              <a:rPr lang="ru-RU" sz="2000" dirty="0"/>
              <a:t>с подробным описанием проекта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b="1" dirty="0"/>
              <a:t>Задачи на будущее</a:t>
            </a:r>
            <a:r>
              <a:rPr lang="en-US" sz="2000" b="1" dirty="0"/>
              <a:t>:</a:t>
            </a:r>
            <a:endParaRPr lang="ru-RU" sz="20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тестирование по пройденному материалу по курсу астрономии старших классов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Распространить приложение среди учеников старших классов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2891978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067"/>
            <a:ext cx="9144000" cy="1840288"/>
          </a:xfrm>
        </p:spPr>
        <p:txBody>
          <a:bodyPr>
            <a:noAutofit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15.05.2024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1689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классов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BE0F29-8284-4559-BE51-869AFC74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2" y="656396"/>
            <a:ext cx="11624735" cy="58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48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активностей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DCE502-A5DC-4BF1-90DC-06717C32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5" y="934094"/>
            <a:ext cx="11964270" cy="5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61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3C586-B3AE-4C61-965A-7D55074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77" y="994770"/>
            <a:ext cx="3171142" cy="5361580"/>
          </a:xfrm>
          <a:prstGeom prst="rect">
            <a:avLst/>
          </a:prstGeom>
        </p:spPr>
      </p:pic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BE56386A-1F2F-4975-A8E1-75A4F9AA3FC2}"/>
              </a:ext>
            </a:extLst>
          </p:cNvPr>
          <p:cNvSpPr txBox="1">
            <a:spLocks/>
          </p:cNvSpPr>
          <p:nvPr/>
        </p:nvSpPr>
        <p:spPr>
          <a:xfrm>
            <a:off x="411117" y="2177353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1705F10-70A4-4D45-AD9A-938001A6E02D}"/>
              </a:ext>
            </a:extLst>
          </p:cNvPr>
          <p:cNvCxnSpPr>
            <a:cxnSpLocks/>
          </p:cNvCxnSpPr>
          <p:nvPr/>
        </p:nvCxnSpPr>
        <p:spPr>
          <a:xfrm>
            <a:off x="2228850" y="2585094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BDEDF48E-1326-43A7-9AEE-6227C69D1A07}"/>
              </a:ext>
            </a:extLst>
          </p:cNvPr>
          <p:cNvSpPr txBox="1">
            <a:spLocks/>
          </p:cNvSpPr>
          <p:nvPr/>
        </p:nvSpPr>
        <p:spPr>
          <a:xfrm>
            <a:off x="411117" y="2953642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59792A-A831-45BE-AE98-EA0ABB1E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1" y="994770"/>
            <a:ext cx="3382305" cy="5361580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4F873C6-3F21-48C6-87FA-E8CD247FF7F1}"/>
              </a:ext>
            </a:extLst>
          </p:cNvPr>
          <p:cNvCxnSpPr>
            <a:cxnSpLocks/>
          </p:cNvCxnSpPr>
          <p:nvPr/>
        </p:nvCxnSpPr>
        <p:spPr>
          <a:xfrm>
            <a:off x="1746939" y="3392757"/>
            <a:ext cx="158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4587CAE0-CDC6-45FC-8402-5F43F95BC0A8}"/>
              </a:ext>
            </a:extLst>
          </p:cNvPr>
          <p:cNvSpPr txBox="1">
            <a:spLocks/>
          </p:cNvSpPr>
          <p:nvPr/>
        </p:nvSpPr>
        <p:spPr>
          <a:xfrm>
            <a:off x="429348" y="3775040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F22E864-B78F-4095-AB54-572A9BC9DFFB}"/>
              </a:ext>
            </a:extLst>
          </p:cNvPr>
          <p:cNvCxnSpPr>
            <a:cxnSpLocks/>
          </p:cNvCxnSpPr>
          <p:nvPr/>
        </p:nvCxnSpPr>
        <p:spPr>
          <a:xfrm>
            <a:off x="1613589" y="4109087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75564E35-6BC2-4D7E-A337-4E618CA8544B}"/>
              </a:ext>
            </a:extLst>
          </p:cNvPr>
          <p:cNvSpPr txBox="1">
            <a:spLocks/>
          </p:cNvSpPr>
          <p:nvPr/>
        </p:nvSpPr>
        <p:spPr>
          <a:xfrm>
            <a:off x="429348" y="4576362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66D47AE-17EB-4A33-8CA7-4673D234C4F1}"/>
              </a:ext>
            </a:extLst>
          </p:cNvPr>
          <p:cNvCxnSpPr>
            <a:cxnSpLocks/>
          </p:cNvCxnSpPr>
          <p:nvPr/>
        </p:nvCxnSpPr>
        <p:spPr>
          <a:xfrm>
            <a:off x="1613589" y="4871770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D62D8CF-C67F-4674-B5B0-73D28BE59ADD}"/>
              </a:ext>
            </a:extLst>
          </p:cNvPr>
          <p:cNvSpPr txBox="1">
            <a:spLocks/>
          </p:cNvSpPr>
          <p:nvPr/>
        </p:nvSpPr>
        <p:spPr>
          <a:xfrm>
            <a:off x="10257747" y="3305359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0F0677C-E495-4ADC-8156-FD5A770C7748}"/>
              </a:ext>
            </a:extLst>
          </p:cNvPr>
          <p:cNvCxnSpPr>
            <a:cxnSpLocks/>
          </p:cNvCxnSpPr>
          <p:nvPr/>
        </p:nvCxnSpPr>
        <p:spPr>
          <a:xfrm flipH="1">
            <a:off x="9258822" y="3818529"/>
            <a:ext cx="998925" cy="5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78DF1A-1E1F-4413-B67D-223F6A4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72" y="839812"/>
            <a:ext cx="5058383" cy="28194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04ACB-5072-4C52-B6B8-672B7353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73" y="3723504"/>
            <a:ext cx="5058383" cy="2766515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ED645717-F28C-4FA3-ACF4-CD015A84B133}"/>
              </a:ext>
            </a:extLst>
          </p:cNvPr>
          <p:cNvSpPr txBox="1">
            <a:spLocks/>
          </p:cNvSpPr>
          <p:nvPr/>
        </p:nvSpPr>
        <p:spPr>
          <a:xfrm>
            <a:off x="838199" y="942568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950166A-575B-4973-B064-F51831AF9C2D}"/>
              </a:ext>
            </a:extLst>
          </p:cNvPr>
          <p:cNvSpPr txBox="1">
            <a:spLocks/>
          </p:cNvSpPr>
          <p:nvPr/>
        </p:nvSpPr>
        <p:spPr>
          <a:xfrm>
            <a:off x="838199" y="2569503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1185798-4F80-47A8-A7DF-5D44EDCC4866}"/>
              </a:ext>
            </a:extLst>
          </p:cNvPr>
          <p:cNvSpPr txBox="1">
            <a:spLocks/>
          </p:cNvSpPr>
          <p:nvPr/>
        </p:nvSpPr>
        <p:spPr>
          <a:xfrm>
            <a:off x="838199" y="1743526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54880E70-2260-4D90-AFAD-BDF8007E6A55}"/>
              </a:ext>
            </a:extLst>
          </p:cNvPr>
          <p:cNvSpPr txBox="1">
            <a:spLocks/>
          </p:cNvSpPr>
          <p:nvPr/>
        </p:nvSpPr>
        <p:spPr>
          <a:xfrm>
            <a:off x="9004691" y="1743526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5CF38D32-66CE-41A7-91EF-1AA7ADDA2581}"/>
              </a:ext>
            </a:extLst>
          </p:cNvPr>
          <p:cNvSpPr txBox="1">
            <a:spLocks/>
          </p:cNvSpPr>
          <p:nvPr/>
        </p:nvSpPr>
        <p:spPr>
          <a:xfrm>
            <a:off x="9004690" y="2599185"/>
            <a:ext cx="1950128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из </a:t>
            </a:r>
            <a:r>
              <a:rPr lang="ru-RU" sz="2400" b="1" dirty="0"/>
              <a:t>приложения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B798DC6-7AAF-41E7-BC97-9A3D298423AE}"/>
              </a:ext>
            </a:extLst>
          </p:cNvPr>
          <p:cNvCxnSpPr>
            <a:cxnSpLocks/>
          </p:cNvCxnSpPr>
          <p:nvPr/>
        </p:nvCxnSpPr>
        <p:spPr>
          <a:xfrm>
            <a:off x="2787994" y="1382982"/>
            <a:ext cx="17363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F6F0BCE-AA59-4EFA-B8FF-EBE287ECCE1F}"/>
              </a:ext>
            </a:extLst>
          </p:cNvPr>
          <p:cNvCxnSpPr>
            <a:cxnSpLocks/>
          </p:cNvCxnSpPr>
          <p:nvPr/>
        </p:nvCxnSpPr>
        <p:spPr>
          <a:xfrm>
            <a:off x="2022440" y="2935557"/>
            <a:ext cx="22447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6366059-9F81-48DF-B05B-2EBBA9386B34}"/>
              </a:ext>
            </a:extLst>
          </p:cNvPr>
          <p:cNvCxnSpPr>
            <a:cxnSpLocks/>
          </p:cNvCxnSpPr>
          <p:nvPr/>
        </p:nvCxnSpPr>
        <p:spPr>
          <a:xfrm>
            <a:off x="2297846" y="2154507"/>
            <a:ext cx="19693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1F8679-2001-4D06-ABE5-D13D53489042}"/>
              </a:ext>
            </a:extLst>
          </p:cNvPr>
          <p:cNvCxnSpPr>
            <a:cxnSpLocks/>
          </p:cNvCxnSpPr>
          <p:nvPr/>
        </p:nvCxnSpPr>
        <p:spPr>
          <a:xfrm flipH="1">
            <a:off x="7372350" y="2154507"/>
            <a:ext cx="16323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B3F5F6B-1287-4F44-91C0-3F95E41267AC}"/>
              </a:ext>
            </a:extLst>
          </p:cNvPr>
          <p:cNvCxnSpPr>
            <a:cxnSpLocks/>
          </p:cNvCxnSpPr>
          <p:nvPr/>
        </p:nvCxnSpPr>
        <p:spPr>
          <a:xfrm flipH="1">
            <a:off x="7267575" y="2935557"/>
            <a:ext cx="17180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6FE6BC7E-4A14-49D2-85BE-14987F0C5684}"/>
              </a:ext>
            </a:extLst>
          </p:cNvPr>
          <p:cNvSpPr txBox="1">
            <a:spLocks/>
          </p:cNvSpPr>
          <p:nvPr/>
        </p:nvSpPr>
        <p:spPr>
          <a:xfrm>
            <a:off x="8985620" y="4674832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F9BD2A-4482-4CB7-BBEF-78E0073E57FC}"/>
              </a:ext>
            </a:extLst>
          </p:cNvPr>
          <p:cNvCxnSpPr>
            <a:cxnSpLocks/>
          </p:cNvCxnSpPr>
          <p:nvPr/>
        </p:nvCxnSpPr>
        <p:spPr>
          <a:xfrm flipH="1">
            <a:off x="7553325" y="5181724"/>
            <a:ext cx="1432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36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Menu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1386A-0108-4C4F-98B4-82BD775C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9" y="948902"/>
            <a:ext cx="4632954" cy="527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6483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 </a:t>
            </a:r>
            <a:r>
              <a:rPr lang="ru-RU" sz="2200" dirty="0"/>
              <a:t> предназначен для отображения диалогового окна с подтверждением выхода из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onBackPressed</a:t>
            </a:r>
            <a:r>
              <a:rPr lang="en-US" sz="2200" b="1" dirty="0"/>
              <a:t>(): void</a:t>
            </a:r>
            <a:r>
              <a:rPr lang="ru-RU" sz="2200" b="1" dirty="0"/>
              <a:t> </a:t>
            </a:r>
            <a:r>
              <a:rPr lang="ru-RU" sz="2200" dirty="0"/>
              <a:t>переопределяет поведение кнопки </a:t>
            </a:r>
            <a:r>
              <a:rPr lang="en-US" sz="2200" b="1" dirty="0"/>
              <a:t>“</a:t>
            </a:r>
            <a:r>
              <a:rPr lang="ru-RU" sz="2200" b="1" dirty="0"/>
              <a:t>Назад</a:t>
            </a:r>
            <a:r>
              <a:rPr lang="en-US" sz="2200" b="1" dirty="0"/>
              <a:t>”</a:t>
            </a:r>
            <a:r>
              <a:rPr lang="ru-RU" sz="2200" b="1" dirty="0"/>
              <a:t> </a:t>
            </a:r>
            <a:r>
              <a:rPr lang="ru-RU" sz="2200" dirty="0"/>
              <a:t>на устройстве пользователя и вызывает 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7935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57245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С</a:t>
            </a:r>
            <a:r>
              <a:rPr lang="ru-RU" sz="4400" dirty="0"/>
              <a:t>правка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56ABE6-91A9-421D-9709-094239AA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02" y="1227667"/>
            <a:ext cx="5194856" cy="28797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EA99A4-60E1-404A-8285-232C1078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34" y="1227667"/>
            <a:ext cx="2955698" cy="5128683"/>
          </a:xfrm>
          <a:prstGeom prst="rect">
            <a:avLst/>
          </a:prstGeom>
        </p:spPr>
      </p:pic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98FCD55A-1549-47C2-908B-40587E3500F2}"/>
              </a:ext>
            </a:extLst>
          </p:cNvPr>
          <p:cNvSpPr txBox="1">
            <a:spLocks/>
          </p:cNvSpPr>
          <p:nvPr/>
        </p:nvSpPr>
        <p:spPr>
          <a:xfrm>
            <a:off x="304762" y="3003228"/>
            <a:ext cx="158161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Описание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2A0A5DDC-7F3E-4760-97DB-A4B3D0DD4216}"/>
              </a:ext>
            </a:extLst>
          </p:cNvPr>
          <p:cNvSpPr txBox="1">
            <a:spLocks/>
          </p:cNvSpPr>
          <p:nvPr/>
        </p:nvSpPr>
        <p:spPr>
          <a:xfrm>
            <a:off x="304762" y="4920421"/>
            <a:ext cx="1489447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главное меню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DF3C94C6-2073-4962-BBC6-AC5467FED41F}"/>
              </a:ext>
            </a:extLst>
          </p:cNvPr>
          <p:cNvSpPr txBox="1">
            <a:spLocks/>
          </p:cNvSpPr>
          <p:nvPr/>
        </p:nvSpPr>
        <p:spPr>
          <a:xfrm>
            <a:off x="5858807" y="4996829"/>
            <a:ext cx="3153611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на репозиторий </a:t>
            </a:r>
            <a:r>
              <a:rPr lang="en-US" sz="2400" dirty="0"/>
              <a:t>GitHub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AB5226B-EDB1-4437-90DF-D19E31794D94}"/>
              </a:ext>
            </a:extLst>
          </p:cNvPr>
          <p:cNvCxnSpPr>
            <a:cxnSpLocks/>
          </p:cNvCxnSpPr>
          <p:nvPr/>
        </p:nvCxnSpPr>
        <p:spPr>
          <a:xfrm flipH="1">
            <a:off x="4514850" y="5457949"/>
            <a:ext cx="12487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214030F-0F6E-40A8-989C-E11E00EE116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794209" y="5434449"/>
            <a:ext cx="12061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6C46B43-9224-4708-B823-E28AAA83D3B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886379" y="3429000"/>
            <a:ext cx="856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377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Help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15.05.2024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510580"/>
            <a:ext cx="4441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5A22C9-BEB9-4887-A875-50F691B2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8" y="1555538"/>
            <a:ext cx="5430325" cy="37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848</Words>
  <Application>Microsoft Office PowerPoint</Application>
  <PresentationFormat>Широкоэкранный</PresentationFormat>
  <Paragraphs>175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SamsungOne 450C</vt:lpstr>
      <vt:lpstr>Calibri</vt:lpstr>
      <vt:lpstr>SamsungOne 800C</vt:lpstr>
      <vt:lpstr>Arial</vt:lpstr>
      <vt:lpstr>Samsung IT School</vt:lpstr>
      <vt:lpstr>Samsung IT School White</vt:lpstr>
      <vt:lpstr>Samsung IT School En</vt:lpstr>
      <vt:lpstr>Samsung IT School White En</vt:lpstr>
      <vt:lpstr>Астрономический справочник AstroAxis</vt:lpstr>
      <vt:lpstr>Цель и задачи</vt:lpstr>
      <vt:lpstr>UML диаграмма классов</vt:lpstr>
      <vt:lpstr>UML диаграмма активностей</vt:lpstr>
      <vt:lpstr>Главное меню</vt:lpstr>
      <vt:lpstr>Главное меню</vt:lpstr>
      <vt:lpstr>Main Menu Activity</vt:lpstr>
      <vt:lpstr>Справка</vt:lpstr>
      <vt:lpstr>Help Activity</vt:lpstr>
      <vt:lpstr>Меню с выбором планет</vt:lpstr>
      <vt:lpstr>Main Activity</vt:lpstr>
      <vt:lpstr>Информация о планете</vt:lpstr>
      <vt:lpstr>Информация о планете</vt:lpstr>
      <vt:lpstr>Planet Activity</vt:lpstr>
      <vt:lpstr>3D модель планеты</vt:lpstr>
      <vt:lpstr>Фреймворк LibGDX</vt:lpstr>
      <vt:lpstr>Planet Model Activity</vt:lpstr>
      <vt:lpstr>Теоретический справочник</vt:lpstr>
      <vt:lpstr>Теоретический справочник</vt:lpstr>
      <vt:lpstr>Theory Activity</vt:lpstr>
      <vt:lpstr>GitHub</vt:lpstr>
      <vt:lpstr>RuStore</vt:lpstr>
      <vt:lpstr>Заключение</vt:lpstr>
      <vt:lpstr>Астрономический справочник AstroAxis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Сергей</cp:lastModifiedBy>
  <cp:revision>95</cp:revision>
  <dcterms:created xsi:type="dcterms:W3CDTF">2020-05-25T08:37:09Z</dcterms:created>
  <dcterms:modified xsi:type="dcterms:W3CDTF">2024-05-15T15:50:29Z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